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58" r:id="rId4"/>
    <p:sldId id="274" r:id="rId5"/>
    <p:sldId id="277" r:id="rId6"/>
    <p:sldId id="286" r:id="rId7"/>
    <p:sldId id="279" r:id="rId8"/>
    <p:sldId id="280" r:id="rId9"/>
    <p:sldId id="287" r:id="rId10"/>
    <p:sldId id="281" r:id="rId11"/>
    <p:sldId id="282" r:id="rId12"/>
    <p:sldId id="283" r:id="rId13"/>
    <p:sldId id="284" r:id="rId14"/>
    <p:sldId id="285" r:id="rId15"/>
    <p:sldId id="276" r:id="rId16"/>
    <p:sldId id="278" r:id="rId17"/>
    <p:sldId id="265" r:id="rId18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0EF13-68A0-43EC-A553-479B5ABDD714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BA9BA-5388-4959-8D3D-87856B78E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496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A9BA-5388-4959-8D3D-87856B78ECD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2B277-62FB-46A4-B99E-67ABF770EA2D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B714-388A-4A77-9844-D322856CD79F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495D-3C41-4191-81B9-2513A4F4D270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9422-1866-4FA4-A989-A05C0DF8A280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7C2B-BD55-4F5D-9521-2D51CE845023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1E3A1-A277-445E-BB7A-54BECBDAF93C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71AA-C597-433B-99EB-84CBF8E55D25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A869-0970-4451-B166-9D6A28CB3C6C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6AAA-8983-43D6-91BA-66E86801B47E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F5B6-83E6-4C30-8EEE-60C5D8927EEE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517F1-BD81-44EB-B926-3D0C56BB8863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AF8B-7857-49A3-8F8E-794D1DB5056A}" type="datetime1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806F0-4CFF-4F50-B7C4-5EBDBAE50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vtornik.plus" TargetMode="External"/><Relationship Id="rId3" Type="http://schemas.openxmlformats.org/officeDocument/2006/relationships/image" Target="../media/image43.jpeg"/><Relationship Id="rId7" Type="http://schemas.openxmlformats.org/officeDocument/2006/relationships/hyperlink" Target="https://vk.com/greenhome_ir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www.vtornik.plus/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2019\Вторник\Презент\иннфог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" y="1585013"/>
            <a:ext cx="12188762" cy="483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Вторник_лого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72963" y="431094"/>
            <a:ext cx="1792630" cy="136923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47728" y="6036817"/>
            <a:ext cx="4896544" cy="50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ИП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Первенецкая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С.Е.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Иркутск 2023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78380" y="3431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«ВТОРНИК»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307DA1-6482-4D47-81C9-89BCE79C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30" y="431094"/>
            <a:ext cx="1763790" cy="13692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04358"/>
            <a:ext cx="9144000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69415" flipH="1">
            <a:off x="94935" y="5349996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92400" y="395552"/>
            <a:ext cx="6807200" cy="1082474"/>
          </a:xfrm>
        </p:spPr>
        <p:txBody>
          <a:bodyPr>
            <a:normAutofit fontScale="90000"/>
          </a:bodyPr>
          <a:lstStyle/>
          <a:p>
            <a:r>
              <a:rPr lang="ru-RU" sz="4000" b="1" i="0" dirty="0" smtClean="0">
                <a:solidFill>
                  <a:srgbClr val="000000"/>
                </a:solidFill>
                <a:effectLst/>
                <a:latin typeface="-apple-system"/>
              </a:rPr>
              <a:t>Проект</a:t>
            </a:r>
            <a:r>
              <a:rPr lang="ru-RU" sz="3600" b="1" i="0" dirty="0" smtClean="0">
                <a:solidFill>
                  <a:srgbClr val="000000"/>
                </a:solidFill>
                <a:effectLst/>
                <a:latin typeface="-apple-system"/>
              </a:rPr>
              <a:t/>
            </a:r>
            <a:br>
              <a:rPr lang="ru-RU" sz="3600" b="1" i="0" dirty="0" smtClean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200" b="1" i="0" dirty="0">
                <a:solidFill>
                  <a:srgbClr val="000000"/>
                </a:solidFill>
                <a:effectLst/>
                <a:latin typeface="-apple-system"/>
              </a:rPr>
              <a:t>«Минус СО</a:t>
            </a:r>
            <a:r>
              <a:rPr lang="ru-RU" sz="2200" b="1" i="0" baseline="30000" dirty="0">
                <a:solidFill>
                  <a:srgbClr val="000000"/>
                </a:solidFill>
                <a:effectLst/>
                <a:latin typeface="-apple-system"/>
              </a:rPr>
              <a:t>2</a:t>
            </a:r>
            <a:r>
              <a:rPr lang="ru-RU" sz="2200" b="1" i="0" dirty="0">
                <a:solidFill>
                  <a:srgbClr val="000000"/>
                </a:solidFill>
                <a:effectLst/>
                <a:latin typeface="-apple-system"/>
              </a:rPr>
              <a:t>»</a:t>
            </a:r>
            <a:endParaRPr lang="ru-RU" sz="2200" b="1" dirty="0"/>
          </a:p>
        </p:txBody>
      </p:sp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604101" y="1885113"/>
            <a:ext cx="54238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Цель – сокращение углеродного следа компании       с помощью установки электронных датчиков заполняемости на контейнеры для сбора вещей, расставленные в разных точках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города.</a:t>
            </a:r>
          </a:p>
          <a:p>
            <a:pPr>
              <a:spcAft>
                <a:spcPts val="1200"/>
              </a:spcAft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Было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установлено 16 датчиков ТКО, что помогло оптимизировать маршрут водителя, который выгружает накопившиеся вещи, а, значит, сократило транспортные выбросы СО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-apple-system"/>
              </a:rPr>
              <a:t>2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и ресурсы самого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проекта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77EDEA0E-5FFD-4472-9FCF-5EA73E410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848" y="1974778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E203EA63-7CCC-4C14-B30C-AEA108B9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2020" y="1972559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3289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04358"/>
            <a:ext cx="9144000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266369" flipH="1">
            <a:off x="11072686" y="3347629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793985" y="1461749"/>
            <a:ext cx="10484109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700" dirty="0">
                <a:solidFill>
                  <a:srgbClr val="000000"/>
                </a:solidFill>
                <a:latin typeface="-apple-system"/>
              </a:rPr>
              <a:t>Цель – сокращение количества текстильных отходов, попадающих на полигоны для захоронения отходов</a:t>
            </a:r>
            <a:r>
              <a:rPr lang="ru-RU" sz="1700" dirty="0" smtClean="0">
                <a:solidFill>
                  <a:srgbClr val="000000"/>
                </a:solidFill>
                <a:latin typeface="-apple-system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1700" dirty="0" smtClean="0">
                <a:solidFill>
                  <a:srgbClr val="000000"/>
                </a:solidFill>
                <a:latin typeface="-apple-system"/>
              </a:rPr>
              <a:t>Вещи </a:t>
            </a:r>
            <a:r>
              <a:rPr lang="ru-RU" sz="1700" dirty="0">
                <a:solidFill>
                  <a:srgbClr val="000000"/>
                </a:solidFill>
                <a:latin typeface="-apple-system"/>
              </a:rPr>
              <a:t>(текстиль), негодные для дальнейшего использования по прямому назначению, передаются партнеру проекта ООО «Т-Текстиль 2008» на переработку в качестве вторичного сырья. </a:t>
            </a:r>
            <a:r>
              <a:rPr lang="ru-RU" sz="1700" dirty="0">
                <a:solidFill>
                  <a:srgbClr val="000000"/>
                </a:solidFill>
                <a:latin typeface="-apple-system"/>
              </a:rPr>
              <a:t>На предприятии из них делают обтирочную ветошь и регенерированное волокно для продукции технического назначения. С 2022 года было передано около 30 тонн вторсырья.</a:t>
            </a:r>
          </a:p>
          <a:p>
            <a:pPr>
              <a:spcAft>
                <a:spcPts val="1200"/>
              </a:spcAft>
            </a:pPr>
            <a:r>
              <a:rPr lang="ru-RU" sz="1700" dirty="0" smtClean="0">
                <a:solidFill>
                  <a:srgbClr val="000000"/>
                </a:solidFill>
                <a:latin typeface="-apple-system"/>
              </a:rPr>
              <a:t>Благодаря </a:t>
            </a:r>
            <a:r>
              <a:rPr lang="ru-RU" sz="1700" dirty="0">
                <a:solidFill>
                  <a:srgbClr val="000000"/>
                </a:solidFill>
                <a:latin typeface="-apple-system"/>
              </a:rPr>
              <a:t>данной работе наши отечественные переработчики в условиях санкций (когда вторсырьё из-за рубежа не поступает) имеют возможность покупать вторсырьё в России. Мы рады делать вклад в развитие нашей внутренней экономики, способствовать импортозамещению!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1E48A946-57D4-4B11-8E64-FB239EEF0172}"/>
              </a:ext>
            </a:extLst>
          </p:cNvPr>
          <p:cNvSpPr txBox="1">
            <a:spLocks/>
          </p:cNvSpPr>
          <p:nvPr/>
        </p:nvSpPr>
        <p:spPr>
          <a:xfrm>
            <a:off x="2692400" y="395552"/>
            <a:ext cx="6807200" cy="885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/>
              <a:t>Переработка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3E6CCA5B-EF93-45BF-8E85-AB1608290B7F}"/>
              </a:ext>
            </a:extLst>
          </p:cNvPr>
          <p:cNvGrpSpPr/>
          <p:nvPr/>
        </p:nvGrpSpPr>
        <p:grpSpPr>
          <a:xfrm>
            <a:off x="749509" y="4512041"/>
            <a:ext cx="10513590" cy="2196059"/>
            <a:chOff x="600719" y="4035731"/>
            <a:chExt cx="10812281" cy="25200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54572504-1484-45B9-B6EB-39BFD3F1E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5999" y="4035731"/>
              <a:ext cx="3360000" cy="2520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6D5D83D9-D4DA-43E1-B936-38B8B2447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719" y="4035731"/>
              <a:ext cx="3779265" cy="252000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ADDEEB40-3F3E-49C2-90F8-0C78EAAA2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9546"/>
            <a:stretch/>
          </p:blipFill>
          <p:spPr>
            <a:xfrm>
              <a:off x="7808665" y="4035731"/>
              <a:ext cx="3604335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65199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04358"/>
            <a:ext cx="9144000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69415" flipH="1">
            <a:off x="94935" y="5349996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604100" y="1885113"/>
            <a:ext cx="734141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Экологическая п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ремия «Делаю для мира» присуждается за достижения в охране окружающей среды и экологическом просвещении.</a:t>
            </a:r>
          </a:p>
          <a:p>
            <a:pPr>
              <a:spcAft>
                <a:spcPts val="12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Цель премии «Делаю для мира» - признать достижения физических и юридических лиц, сообществ в популяризации экологичного образа жизни и в реальных делах по сохранению природы, бережному отношению к ресурсам.</a:t>
            </a: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>
              <a:spcAft>
                <a:spcPts val="12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На экологическую премию могли заявиться все, кто трудился на защиту природы в 2022 году.</a:t>
            </a:r>
            <a:r>
              <a:rPr lang="ru-RU" dirty="0"/>
              <a:t> 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Благотворительный Фонд «Сначала» стал лауреатом в номинации «Лучшая организация – автор экологического проекта» в категории «Юридические лица».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1E48A946-57D4-4B11-8E64-FB239EEF0172}"/>
              </a:ext>
            </a:extLst>
          </p:cNvPr>
          <p:cNvSpPr txBox="1">
            <a:spLocks/>
          </p:cNvSpPr>
          <p:nvPr/>
        </p:nvSpPr>
        <p:spPr>
          <a:xfrm>
            <a:off x="2692400" y="395552"/>
            <a:ext cx="6807200" cy="885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/>
              <a:t>Премия «Делаю для мира»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458C305-CA7E-44A4-8E60-EE0EB38AE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04" t="1990" r="14875" b="1990"/>
          <a:stretch/>
        </p:blipFill>
        <p:spPr bwMode="auto">
          <a:xfrm>
            <a:off x="8189255" y="1905343"/>
            <a:ext cx="3547025" cy="483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255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04358"/>
            <a:ext cx="9144000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75861" flipH="1">
            <a:off x="-728931" y="5231250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604101" y="1885113"/>
            <a:ext cx="6807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Проект «Вторник» и ФБ «Сначала» выиграли Знак экологической культуры по итогам работы за 2022 год.</a:t>
            </a:r>
          </a:p>
          <a:p>
            <a:pPr>
              <a:spcAft>
                <a:spcPts val="12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Конкурс на присвоение Знака экологической культуры среди организаций Иркутской области любой формы собственности проводится Благотворительным Фондом «Подари Планете Жизнь!»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Обладатель Знака экологической культуры проходят экологический аудит по нескольким направлениям (обращение с отходами, энергоэффективность и др.) и только при соответствии необходимому уровню они могут рассчитывать на обладание этим знаком.</a:t>
            </a:r>
          </a:p>
          <a:p>
            <a:pPr>
              <a:spcAft>
                <a:spcPts val="1200"/>
              </a:spcAft>
            </a:pPr>
            <a:endParaRPr lang="ru-RU" dirty="0"/>
          </a:p>
          <a:p>
            <a:pPr>
              <a:spcAft>
                <a:spcPts val="1200"/>
              </a:spcAft>
            </a:pPr>
            <a:r>
              <a:rPr lang="ru-RU" sz="14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Учредители «Знака Экологической Культуры» - БФ «Подари Планете Жизнь», молодёжный БФ «Возрождение земли Сибирской», </a:t>
            </a:r>
            <a:r>
              <a:rPr lang="ru-RU" sz="1400" b="0" i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РТ-НЭО—Иркутск</a:t>
            </a:r>
            <a:r>
              <a:rPr lang="ru-RU" sz="14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, ООО «Региональный северный оператор».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1E48A946-57D4-4B11-8E64-FB239EEF0172}"/>
              </a:ext>
            </a:extLst>
          </p:cNvPr>
          <p:cNvSpPr txBox="1">
            <a:spLocks/>
          </p:cNvSpPr>
          <p:nvPr/>
        </p:nvSpPr>
        <p:spPr>
          <a:xfrm>
            <a:off x="2692400" y="395552"/>
            <a:ext cx="6807200" cy="1082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/>
              <a:t>Знак</a:t>
            </a:r>
          </a:p>
          <a:p>
            <a:r>
              <a:rPr lang="ru-RU" sz="3600" b="1" dirty="0"/>
              <a:t>экологической культуры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49D6D65-8CB8-4EEB-BF25-EF1E3756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841" y="2402490"/>
            <a:ext cx="4318986" cy="43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458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721" y="1004358"/>
            <a:ext cx="6039776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09322">
            <a:off x="10234219" y="4992223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604100" y="1885113"/>
            <a:ext cx="10987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Лучшие социальные проекты Иркутской области 2022 года наградили на Форуме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соцпредпринимателей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. Это участники и победители регионального этапа Всероссийского конкурса «Лучший социальный проект года», который проводится в рамках нацпроекта «Малое и среднее предпринимательство».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Лучший проект социального предпринимательства в сфере социального обслуживания: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i="1" dirty="0" err="1">
                <a:solidFill>
                  <a:srgbClr val="000000"/>
                </a:solidFill>
                <a:effectLst/>
              </a:rPr>
              <a:t>Косторная</a:t>
            </a:r>
            <a:r>
              <a:rPr lang="ru-RU" b="1" i="1" dirty="0">
                <a:solidFill>
                  <a:srgbClr val="000000"/>
                </a:solidFill>
                <a:effectLst/>
              </a:rPr>
              <a:t> Мария Александровна – проект «Вторник»</a:t>
            </a:r>
            <a:endParaRPr lang="ru-RU" b="1" i="1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1E48A946-57D4-4B11-8E64-FB239EEF0172}"/>
              </a:ext>
            </a:extLst>
          </p:cNvPr>
          <p:cNvSpPr txBox="1">
            <a:spLocks/>
          </p:cNvSpPr>
          <p:nvPr/>
        </p:nvSpPr>
        <p:spPr>
          <a:xfrm>
            <a:off x="2692400" y="395552"/>
            <a:ext cx="6807200" cy="1082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/>
              <a:t>Лучший социальный</a:t>
            </a:r>
          </a:p>
          <a:p>
            <a:r>
              <a:rPr lang="ru-RU" sz="3600" b="1" dirty="0"/>
              <a:t>проект года</a:t>
            </a:r>
          </a:p>
        </p:txBody>
      </p:sp>
      <p:pic>
        <p:nvPicPr>
          <p:cNvPr id="1032" name="Picture 8" descr="Голосование за лучший социальный проект года 2022!">
            <a:extLst>
              <a:ext uri="{FF2B5EF4-FFF2-40B4-BE49-F238E27FC236}">
                <a16:creationId xmlns:a16="http://schemas.microsoft.com/office/drawing/2014/main" xmlns="" id="{F09C8C87-4030-4113-8420-F85B1B3A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406" y="4077304"/>
            <a:ext cx="5370990" cy="214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E94521-0626-477B-969D-E91EAA8B411B}"/>
              </a:ext>
            </a:extLst>
          </p:cNvPr>
          <p:cNvSpPr txBox="1"/>
          <p:nvPr/>
        </p:nvSpPr>
        <p:spPr>
          <a:xfrm>
            <a:off x="6518667" y="4757497"/>
            <a:ext cx="3992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Мария </a:t>
            </a:r>
            <a:r>
              <a:rPr lang="ru-RU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Косторная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директор по развитию партнёрской сети проекта «Вторник»                 и БФ «Сначала»</a:t>
            </a:r>
          </a:p>
        </p:txBody>
      </p:sp>
    </p:spTree>
    <p:extLst>
      <p:ext uri="{BB962C8B-B14F-4D97-AF65-F5344CB8AC3E}">
        <p14:creationId xmlns:p14="http://schemas.microsoft.com/office/powerpoint/2010/main" xmlns="" val="406874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181761-FD03-4ABE-BF25-01D045212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0" y="395552"/>
            <a:ext cx="6807200" cy="885295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ПРЕМИЯ</a:t>
            </a:r>
            <a:br>
              <a:rPr lang="ru-RU" sz="3600" b="1" dirty="0"/>
            </a:br>
            <a:r>
              <a:rPr lang="ru-RU" sz="3600" b="1" dirty="0"/>
              <a:t>Женщины меняют Иркутск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9F0AF0E-F5AC-4969-9BC1-A36D68BD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CAEA7A-4ED7-48FB-B7F4-32D2AF667C6D}"/>
              </a:ext>
            </a:extLst>
          </p:cNvPr>
          <p:cNvSpPr txBox="1"/>
          <p:nvPr/>
        </p:nvSpPr>
        <p:spPr>
          <a:xfrm>
            <a:off x="519659" y="1991303"/>
            <a:ext cx="74128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Редакция «Ирк.Собака.ru» провела премию «Женщины меняют Иркутск» в 2023 году.</a:t>
            </a:r>
          </a:p>
          <a:p>
            <a:endParaRPr lang="ru-RU" dirty="0">
              <a:solidFill>
                <a:srgbClr val="000000"/>
              </a:solidFill>
              <a:latin typeface="-apple-system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-apple-system"/>
              </a:rPr>
              <a:t>Светлана Первенецкая стала победителем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в номинации «Экология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»:</a:t>
            </a:r>
          </a:p>
          <a:p>
            <a:endParaRPr lang="ru-RU" dirty="0">
              <a:solidFill>
                <a:srgbClr val="000000"/>
              </a:solidFill>
              <a:latin typeface="-apple-system"/>
            </a:endParaRPr>
          </a:p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«Благотворительный проект Светланы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Первенецкой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«Вторник» (от слова «вторичный») — это первая в Иркутске система оборота ненужной одежды.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Десятки контейнеров для сбора, два социальных магазина и более тысячи тонн вещей, которые не отправились на свалки, а получили новую жизнь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»</a:t>
            </a:r>
            <a:endParaRPr lang="ru-RU" dirty="0">
              <a:solidFill>
                <a:srgbClr val="000000"/>
              </a:solidFill>
              <a:latin typeface="-apple-system"/>
            </a:endParaRPr>
          </a:p>
        </p:txBody>
      </p:sp>
      <p:pic>
        <p:nvPicPr>
          <p:cNvPr id="7" name="Picture 3" descr="D:\Работа\2019\Вторник\Презент\з.png">
            <a:extLst>
              <a:ext uri="{FF2B5EF4-FFF2-40B4-BE49-F238E27FC236}">
                <a16:creationId xmlns:a16="http://schemas.microsoft.com/office/drawing/2014/main" xmlns="" id="{FEC0D62C-B476-4F90-806E-D8D9A097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>
            <a:extLst>
              <a:ext uri="{FF2B5EF4-FFF2-40B4-BE49-F238E27FC236}">
                <a16:creationId xmlns:a16="http://schemas.microsoft.com/office/drawing/2014/main" xmlns="" id="{CE44FCEC-D6BC-42AF-AA49-629AA8C48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0EE15B4-1E98-41F4-8346-8C616D417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600" y="1864735"/>
            <a:ext cx="3064104" cy="4331242"/>
          </a:xfrm>
          <a:prstGeom prst="rect">
            <a:avLst/>
          </a:prstGeom>
        </p:spPr>
      </p:pic>
      <p:pic>
        <p:nvPicPr>
          <p:cNvPr id="11" name="Picture 2" descr="D:\Работа\2019\Вторник\Презент\ва.png">
            <a:extLst>
              <a:ext uri="{FF2B5EF4-FFF2-40B4-BE49-F238E27FC236}">
                <a16:creationId xmlns:a16="http://schemas.microsoft.com/office/drawing/2014/main" xmlns="" id="{63A78B35-15D0-4601-9C53-75D7D0BE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97026" flipH="1">
            <a:off x="3273142" y="5422247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8200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4B677F6D-D7D7-491A-A3CF-211160104A47}"/>
              </a:ext>
            </a:extLst>
          </p:cNvPr>
          <p:cNvGrpSpPr/>
          <p:nvPr/>
        </p:nvGrpSpPr>
        <p:grpSpPr>
          <a:xfrm>
            <a:off x="0" y="231244"/>
            <a:ext cx="12193166" cy="6377512"/>
            <a:chOff x="0" y="231244"/>
            <a:chExt cx="12193166" cy="637751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DE1130B2-9CE9-4E82-93AE-D9CE8A5EB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052878" y="3692756"/>
              <a:ext cx="2062902" cy="2916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E96F52AA-26CD-4FC3-867A-D1BEF0E3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0990" y="3692756"/>
              <a:ext cx="2062902" cy="2916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3A65D3AA-9B20-4092-AB8D-6FA267772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2877" y="231244"/>
              <a:ext cx="2062902" cy="29160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B397FF1B-E6A9-42C6-8AD3-3686DDC29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4046" y="3692756"/>
              <a:ext cx="2062902" cy="2916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19AA8A9-F867-4509-854C-5B3EEA002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9465" y="3692756"/>
              <a:ext cx="2078883" cy="2916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C95843B6-6439-40AF-9A89-5CCFF97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7455" y="231244"/>
              <a:ext cx="2062902" cy="2916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D336F0FA-FD87-4528-A5BB-7E9435B8D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31244"/>
              <a:ext cx="2062902" cy="29160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59BD9C6D-C41B-4540-B0C0-572A0C443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30264" y="3692756"/>
              <a:ext cx="2062902" cy="29160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71820F4C-655B-45F8-8CF6-DA937A24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0990" y="231244"/>
              <a:ext cx="2062902" cy="2916000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0D57E3C9-51AD-447A-8EFE-8423561A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30264" y="231244"/>
              <a:ext cx="2062902" cy="291600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56FFC7C9-D49A-42F4-8E73-3B2C2529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04046" y="231244"/>
              <a:ext cx="2062902" cy="2916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F6A04DAA-73D6-4FA8-8C85-4CCA5F157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2519" t="11250" r="36017" b="7916"/>
            <a:stretch/>
          </p:blipFill>
          <p:spPr>
            <a:xfrm>
              <a:off x="0" y="3692756"/>
              <a:ext cx="2017882" cy="29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9999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7696"/>
            <a:ext cx="10972800" cy="1143000"/>
          </a:xfrm>
        </p:spPr>
        <p:txBody>
          <a:bodyPr/>
          <a:lstStyle/>
          <a:p>
            <a:r>
              <a:rPr lang="ru-RU" b="1" dirty="0"/>
              <a:t>Контакты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48205"/>
            <a:ext cx="3419476" cy="84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448206"/>
            <a:ext cx="3419475" cy="84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одержимое 2"/>
          <p:cNvSpPr>
            <a:spLocks noGrp="1"/>
          </p:cNvSpPr>
          <p:nvPr>
            <p:ph idx="1"/>
          </p:nvPr>
        </p:nvSpPr>
        <p:spPr>
          <a:xfrm>
            <a:off x="661084" y="5216435"/>
            <a:ext cx="5798372" cy="1322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+79248329282 Светлана </a:t>
            </a:r>
            <a:r>
              <a:rPr lang="ru-RU" sz="2000" dirty="0" err="1"/>
              <a:t>Первенецкая</a:t>
            </a:r>
            <a:r>
              <a:rPr lang="ru-RU" sz="2000" dirty="0"/>
              <a:t> – руководитель проекта «Вторник» и БФ «Сначала»</a:t>
            </a:r>
          </a:p>
          <a:p>
            <a:pPr marL="0" indent="0">
              <a:buNone/>
            </a:pPr>
            <a:r>
              <a:rPr lang="en-US" sz="2000" dirty="0"/>
              <a:t>vtornik.plus@mail.ru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9211A0E-3AC1-4F24-8B7C-B1D0C2245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422" y="1324566"/>
            <a:ext cx="3437743" cy="515867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B2A7875-61FB-4DD7-9E12-8A498CDFE439}"/>
              </a:ext>
            </a:extLst>
          </p:cNvPr>
          <p:cNvGrpSpPr/>
          <p:nvPr/>
        </p:nvGrpSpPr>
        <p:grpSpPr>
          <a:xfrm>
            <a:off x="2202663" y="1885347"/>
            <a:ext cx="4495017" cy="1353414"/>
            <a:chOff x="2202663" y="1885347"/>
            <a:chExt cx="4495017" cy="1353414"/>
          </a:xfrm>
        </p:grpSpPr>
        <p:pic>
          <p:nvPicPr>
            <p:cNvPr id="10242" name="Picture 2" descr="D:\Работа\2019\Вторник\Презент\image_111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340" y="1969246"/>
              <a:ext cx="262201" cy="26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2896255" y="1885347"/>
              <a:ext cx="153138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hlinkClick r:id="rId5"/>
                </a:rPr>
                <a:t>vtornik.plus</a:t>
              </a:r>
              <a:endParaRPr lang="en-US" sz="2200" dirty="0"/>
            </a:p>
          </p:txBody>
        </p:sp>
        <p:pic>
          <p:nvPicPr>
            <p:cNvPr id="10245" name="Picture 5" descr="D:\Работа\2019\Вторник\Презент\vklogoforboschcareerres1600x900-ba27b19c8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663" y="2823191"/>
              <a:ext cx="711554" cy="4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896255" y="2807874"/>
              <a:ext cx="380142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hlinkClick r:id="rId7"/>
                </a:rPr>
                <a:t>https://vk.com/greenhome_irk</a:t>
              </a:r>
              <a:endParaRPr lang="ru-RU" sz="2200" dirty="0"/>
            </a:p>
          </p:txBody>
        </p:sp>
        <p:pic>
          <p:nvPicPr>
            <p:cNvPr id="15" name="Picture 5" descr="D:\Работа\2019\Вторник\Презент\vklogoforboschcareerres1600x900-ba27b19c8e.png">
              <a:extLst>
                <a:ext uri="{FF2B5EF4-FFF2-40B4-BE49-F238E27FC236}">
                  <a16:creationId xmlns:a16="http://schemas.microsoft.com/office/drawing/2014/main" xmlns="" id="{5A23BE30-EFDE-4DE2-AA7C-5D4E1D1CB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663" y="2361927"/>
              <a:ext cx="711554" cy="4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7C177883-3A55-4BE8-B98C-1D07AD8C72A4}"/>
                </a:ext>
              </a:extLst>
            </p:cNvPr>
            <p:cNvSpPr/>
            <p:nvPr/>
          </p:nvSpPr>
          <p:spPr>
            <a:xfrm>
              <a:off x="2896255" y="2346610"/>
              <a:ext cx="245714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hlinkClick r:id="rId8"/>
                </a:rPr>
                <a:t>vk.com/</a:t>
              </a:r>
              <a:r>
                <a:rPr lang="en-US" sz="2200" dirty="0" err="1">
                  <a:hlinkClick r:id="rId8"/>
                </a:rPr>
                <a:t>vtornik.plus</a:t>
              </a:r>
              <a:endParaRPr lang="ru-RU" sz="220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9F0AF0E-F5AC-4969-9BC1-A36D68BD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848C3E-ACC1-4934-84C7-DFBDAA12B4B7}"/>
              </a:ext>
            </a:extLst>
          </p:cNvPr>
          <p:cNvSpPr txBox="1"/>
          <p:nvPr/>
        </p:nvSpPr>
        <p:spPr>
          <a:xfrm>
            <a:off x="5211581" y="444465"/>
            <a:ext cx="5495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Давайте знакомиться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FE4808-A9A9-45D5-AF08-6AF7A6BD9F5A}"/>
              </a:ext>
            </a:extLst>
          </p:cNvPr>
          <p:cNvSpPr txBox="1"/>
          <p:nvPr/>
        </p:nvSpPr>
        <p:spPr>
          <a:xfrm>
            <a:off x="5211581" y="1535837"/>
            <a:ext cx="62321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Меня зовут Светлана </a:t>
            </a:r>
            <a:r>
              <a:rPr lang="ru-RU" sz="2400" dirty="0" err="1"/>
              <a:t>Первенецкая</a:t>
            </a:r>
            <a:r>
              <a:rPr lang="ru-RU" sz="2400" dirty="0"/>
              <a:t>.</a:t>
            </a:r>
          </a:p>
          <a:p>
            <a:r>
              <a:rPr lang="ru-RU" sz="2400" dirty="0"/>
              <a:t>Я основатель и руководитель проекта «Вторник» и благотворительного фонда «Сначала».</a:t>
            </a:r>
          </a:p>
          <a:p>
            <a:endParaRPr lang="ru-RU" sz="2400" dirty="0"/>
          </a:p>
          <a:p>
            <a:r>
              <a:rPr lang="ru-RU" sz="2400" dirty="0"/>
              <a:t>Я педагог по профессии, очень люблю туризм, сплавы по горным речкам и ретро-вещи эпохи СССР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/>
              <a:t>Долгое время я занималась организацией экологических мероприятий для детей             в Иркутске.</a:t>
            </a:r>
          </a:p>
        </p:txBody>
      </p:sp>
      <p:pic>
        <p:nvPicPr>
          <p:cNvPr id="8" name="Рисунок 7" descr="DSCF5076.JPG"/>
          <p:cNvPicPr>
            <a:picLocks noChangeAspect="1"/>
          </p:cNvPicPr>
          <p:nvPr/>
        </p:nvPicPr>
        <p:blipFill>
          <a:blip r:embed="rId2"/>
          <a:srcRect t="20546" r="22355"/>
          <a:stretch>
            <a:fillRect/>
          </a:stretch>
        </p:blipFill>
        <p:spPr>
          <a:xfrm>
            <a:off x="151945" y="89940"/>
            <a:ext cx="4315125" cy="662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50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04358"/>
            <a:ext cx="9144000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C:\Users\1\Pictures\DSC_194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8931" y="1566128"/>
            <a:ext cx="3859193" cy="3859193"/>
          </a:xfrm>
          <a:prstGeom prst="rect">
            <a:avLst/>
          </a:prstGeom>
          <a:noFill/>
        </p:spPr>
      </p:pic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230585">
            <a:off x="10431300" y="4540469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92400" y="395552"/>
            <a:ext cx="6807200" cy="885295"/>
          </a:xfrm>
        </p:spPr>
        <p:txBody>
          <a:bodyPr>
            <a:normAutofit/>
          </a:bodyPr>
          <a:lstStyle/>
          <a:p>
            <a:r>
              <a:rPr lang="ru-RU" sz="3600" b="1" dirty="0"/>
              <a:t>Что такое «</a:t>
            </a:r>
            <a:r>
              <a:rPr lang="ru-RU" sz="3200" b="1" dirty="0"/>
              <a:t>Вторник</a:t>
            </a:r>
            <a:r>
              <a:rPr lang="ru-RU" sz="3600" b="1" dirty="0"/>
              <a:t>»?</a:t>
            </a:r>
          </a:p>
        </p:txBody>
      </p:sp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260829" y="1588957"/>
            <a:ext cx="759928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Идея открыть в Иркутске благотворительный магазин подержанных вещей родилась случайно. </a:t>
            </a:r>
          </a:p>
          <a:p>
            <a:endParaRPr lang="ru-RU" sz="2200" dirty="0"/>
          </a:p>
          <a:p>
            <a:r>
              <a:rPr lang="ru-RU" sz="2200" dirty="0"/>
              <a:t>Однажды дома я собрала груду вещей, которые были мне не нужны. Выложила объявление в соцсетях, что-то у меня купили, что-то разобрали. И в комментариях люди делились тем, что и у них дома скопилось огромное количество вещей, которые некуда девать. И я тогда подумала: «Вот этим стоит заниматься».</a:t>
            </a:r>
          </a:p>
          <a:p>
            <a:endParaRPr lang="ru-RU" sz="2200" dirty="0"/>
          </a:p>
          <a:p>
            <a:r>
              <a:rPr lang="ru-RU" sz="2200" dirty="0"/>
              <a:t>Я решила, что нужно организовать сбор вещей в Иркутске и открыть благотворительный магазин. Так появился мой </a:t>
            </a:r>
            <a:r>
              <a:rPr lang="ru-RU" sz="2200" dirty="0" smtClean="0"/>
              <a:t>проект</a:t>
            </a:r>
            <a:endParaRPr lang="ru-RU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1D2F53C-59F0-46AE-AAB8-393A833C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D8B490-BA2B-4281-9578-33A0E14C1DE8}"/>
              </a:ext>
            </a:extLst>
          </p:cNvPr>
          <p:cNvSpPr txBox="1"/>
          <p:nvPr/>
        </p:nvSpPr>
        <p:spPr>
          <a:xfrm>
            <a:off x="4208015" y="1469974"/>
            <a:ext cx="72264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2016 году я написала заявку на грант Global </a:t>
            </a:r>
            <a:r>
              <a:rPr lang="ru-RU" sz="2000" dirty="0" err="1"/>
              <a:t>Greengrants</a:t>
            </a:r>
            <a:r>
              <a:rPr lang="ru-RU" sz="2000" dirty="0"/>
              <a:t> и выиграла его. </a:t>
            </a:r>
          </a:p>
          <a:p>
            <a:endParaRPr lang="ru-RU" sz="2000" dirty="0"/>
          </a:p>
          <a:p>
            <a:r>
              <a:rPr lang="ru-RU" sz="2000" dirty="0"/>
              <a:t>Полученных средств хватило для старта. Большая часть денег ушла на изготовление и установку контейнеров. Они получили фирменное название – «</a:t>
            </a:r>
            <a:r>
              <a:rPr lang="ru-RU" sz="2000" dirty="0" err="1"/>
              <a:t>Вторникбоксы</a:t>
            </a:r>
            <a:r>
              <a:rPr lang="ru-RU" sz="2000" dirty="0"/>
              <a:t>». </a:t>
            </a:r>
          </a:p>
          <a:p>
            <a:endParaRPr lang="ru-RU" sz="2000" dirty="0"/>
          </a:p>
          <a:p>
            <a:r>
              <a:rPr lang="ru-RU" sz="2000" dirty="0"/>
              <a:t>На </a:t>
            </a:r>
            <a:r>
              <a:rPr lang="ru-RU" sz="2000" dirty="0" smtClean="0"/>
              <a:t>конец 2022 </a:t>
            </a:r>
            <a:r>
              <a:rPr lang="ru-RU" sz="2000" dirty="0"/>
              <a:t>года 44 </a:t>
            </a:r>
            <a:r>
              <a:rPr lang="ru-RU" sz="2000" dirty="0" err="1"/>
              <a:t>вторникбоксов</a:t>
            </a:r>
            <a:r>
              <a:rPr lang="ru-RU" sz="2000" dirty="0"/>
              <a:t> расположено в </a:t>
            </a:r>
            <a:r>
              <a:rPr lang="ru-RU" sz="2000" dirty="0" smtClean="0"/>
              <a:t>Иркутске, </a:t>
            </a:r>
            <a:r>
              <a:rPr lang="ru-RU" sz="2000" dirty="0"/>
              <a:t>2 – </a:t>
            </a:r>
            <a:r>
              <a:rPr lang="ru-RU" sz="2000" dirty="0" smtClean="0"/>
              <a:t>в Ангарске. </a:t>
            </a:r>
            <a:r>
              <a:rPr lang="ru-RU" sz="2000" dirty="0"/>
              <a:t>Все они размещены в популярной сети супермаркетов «</a:t>
            </a:r>
            <a:r>
              <a:rPr lang="ru-RU" sz="2000" dirty="0" err="1"/>
              <a:t>Слата</a:t>
            </a:r>
            <a:r>
              <a:rPr lang="ru-RU" sz="2000" dirty="0" smtClean="0"/>
              <a:t>».</a:t>
            </a:r>
          </a:p>
          <a:p>
            <a:endParaRPr lang="ru-RU" sz="2000" dirty="0" smtClean="0"/>
          </a:p>
          <a:p>
            <a:r>
              <a:rPr lang="ru-RU" sz="2000" dirty="0" smtClean="0"/>
              <a:t>Это </a:t>
            </a:r>
            <a:r>
              <a:rPr lang="ru-RU" sz="2000" dirty="0"/>
              <a:t>решение оказалось очень удобным для горожан – по пути за покупками так просто передать ненужные вещи на </a:t>
            </a:r>
            <a:r>
              <a:rPr lang="ru-RU" sz="2000" dirty="0" smtClean="0"/>
              <a:t>благотворительность.</a:t>
            </a:r>
          </a:p>
          <a:p>
            <a:endParaRPr lang="ru-RU" sz="2000" dirty="0" smtClean="0"/>
          </a:p>
          <a:p>
            <a:r>
              <a:rPr lang="ru-RU" sz="2000" dirty="0" smtClean="0"/>
              <a:t>За </a:t>
            </a:r>
            <a:r>
              <a:rPr lang="ru-RU" sz="2000" dirty="0"/>
              <a:t>шесть лет работы «Вторник» собрал более 1000 тонн </a:t>
            </a:r>
            <a:r>
              <a:rPr lang="ru-RU" sz="2000" dirty="0" smtClean="0"/>
              <a:t>вещей</a:t>
            </a:r>
            <a:endParaRPr lang="ru-RU" sz="2000" dirty="0"/>
          </a:p>
        </p:txBody>
      </p:sp>
      <p:pic>
        <p:nvPicPr>
          <p:cNvPr id="7" name="Picture 3" descr="D:\Работа\2019\Вторник\Презент\з.png">
            <a:extLst>
              <a:ext uri="{FF2B5EF4-FFF2-40B4-BE49-F238E27FC236}">
                <a16:creationId xmlns:a16="http://schemas.microsoft.com/office/drawing/2014/main" xmlns="" id="{AB65AB8B-9FF0-449F-9CB0-F9195C6D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50866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2C75E2F-7630-421A-AF1D-BDCAF38C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0" y="494142"/>
            <a:ext cx="6807200" cy="885295"/>
          </a:xfrm>
        </p:spPr>
        <p:txBody>
          <a:bodyPr>
            <a:normAutofit/>
          </a:bodyPr>
          <a:lstStyle/>
          <a:p>
            <a:r>
              <a:rPr lang="ru-RU" sz="3600" b="1" dirty="0"/>
              <a:t>С чего всё началось</a:t>
            </a:r>
          </a:p>
        </p:txBody>
      </p:sp>
      <p:pic>
        <p:nvPicPr>
          <p:cNvPr id="9" name="Picture 3" descr="D:\Работа\2019\Вторник\Презент\з.png">
            <a:extLst>
              <a:ext uri="{FF2B5EF4-FFF2-40B4-BE49-F238E27FC236}">
                <a16:creationId xmlns:a16="http://schemas.microsoft.com/office/drawing/2014/main" xmlns="" id="{C27D7370-C80B-420A-88AD-644F4F9B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50866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E9E533-54D2-4BFD-AC08-9E9A6400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17" t="5460" r="14594" b="9397"/>
          <a:stretch/>
        </p:blipFill>
        <p:spPr>
          <a:xfrm>
            <a:off x="0" y="1507068"/>
            <a:ext cx="3440291" cy="53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074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50866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69415" flipH="1">
            <a:off x="94935" y="5349996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92400" y="494142"/>
            <a:ext cx="6807200" cy="88529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Результаты 2022</a:t>
            </a:r>
            <a:endParaRPr lang="ru-RU" sz="3600" b="1" dirty="0"/>
          </a:p>
        </p:txBody>
      </p:sp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50866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4242F9-28D9-46CD-BC24-045AA1D4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375" y="3844031"/>
            <a:ext cx="4018625" cy="3013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F5181E-B3D0-4EB4-9511-158B7834A105}"/>
              </a:ext>
            </a:extLst>
          </p:cNvPr>
          <p:cNvSpPr txBox="1"/>
          <p:nvPr/>
        </p:nvSpPr>
        <p:spPr>
          <a:xfrm>
            <a:off x="634081" y="1707711"/>
            <a:ext cx="734141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44 </a:t>
            </a:r>
            <a:r>
              <a:rPr lang="ru-RU" dirty="0" smtClean="0"/>
              <a:t>контейнера для сбора одежды в Иркутске </a:t>
            </a:r>
            <a:r>
              <a:rPr lang="ru-RU" dirty="0" smtClean="0"/>
              <a:t>и Ангарске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собрано 120 тонн одежды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передано на благотворительность </a:t>
            </a:r>
            <a:r>
              <a:rPr lang="ru-RU" dirty="0" smtClean="0"/>
              <a:t>более 80 тонн одежды</a:t>
            </a:r>
            <a:r>
              <a:rPr lang="ru-RU" dirty="0" smtClean="0"/>
              <a:t>,</a:t>
            </a:r>
            <a:r>
              <a:rPr lang="ru-RU" dirty="0" smtClean="0"/>
              <a:t> мы </a:t>
            </a:r>
            <a:r>
              <a:rPr lang="ru-RU" dirty="0" smtClean="0"/>
              <a:t>помогли нуждающимся на </a:t>
            </a:r>
            <a:r>
              <a:rPr lang="ru-RU" dirty="0" smtClean="0"/>
              <a:t> сумму, эквивалентную 8 000 000 </a:t>
            </a:r>
            <a:r>
              <a:rPr lang="ru-RU" dirty="0" smtClean="0"/>
              <a:t>рублей (если считать по 100 рублей за 1 кг переданной одежды)</a:t>
            </a:r>
            <a:endParaRPr lang="ru-RU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передано на переработку более 30 тонн одежды</a:t>
            </a:r>
            <a:endParaRPr lang="ru-RU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2 </a:t>
            </a:r>
            <a:r>
              <a:rPr lang="ru-RU" dirty="0" smtClean="0"/>
              <a:t>магазина </a:t>
            </a:r>
            <a:r>
              <a:rPr lang="ru-RU" dirty="0" smtClean="0"/>
              <a:t>работает в </a:t>
            </a:r>
            <a:r>
              <a:rPr lang="ru-RU" dirty="0" smtClean="0"/>
              <a:t>Иркутске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9.7 </a:t>
            </a:r>
            <a:r>
              <a:rPr lang="ru-RU" dirty="0" err="1"/>
              <a:t>млн</a:t>
            </a:r>
            <a:r>
              <a:rPr lang="ru-RU" dirty="0"/>
              <a:t> </a:t>
            </a:r>
            <a:r>
              <a:rPr lang="ru-RU" dirty="0" smtClean="0"/>
              <a:t>рублей заработано на продаже вторичной одежды в магазинах Вторник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600 </a:t>
            </a:r>
            <a:r>
              <a:rPr lang="ru-RU" dirty="0"/>
              <a:t>т.р. </a:t>
            </a:r>
            <a:r>
              <a:rPr lang="ru-RU" dirty="0" smtClean="0"/>
              <a:t>внесено в бюджет области в </a:t>
            </a:r>
            <a:r>
              <a:rPr lang="ru-RU" dirty="0"/>
              <a:t>качестве </a:t>
            </a:r>
            <a:r>
              <a:rPr lang="ru-RU" dirty="0" smtClean="0"/>
              <a:t>налогов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более 1 </a:t>
            </a:r>
            <a:r>
              <a:rPr lang="ru-RU" dirty="0"/>
              <a:t>млн рублей </a:t>
            </a:r>
            <a:r>
              <a:rPr lang="ru-RU" dirty="0" smtClean="0"/>
              <a:t>потрачено на программы благотворительного фонда </a:t>
            </a:r>
            <a:r>
              <a:rPr lang="ru-RU" dirty="0"/>
              <a:t>«Сначала</a:t>
            </a:r>
            <a:r>
              <a:rPr lang="ru-RU" dirty="0" smtClean="0"/>
              <a:t>»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5040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5ECFA89-3325-4B4E-8796-C028D142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CD4C9C-AF5D-44D2-A5EC-F102D3E6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914" cy="6858000"/>
          </a:xfrm>
          <a:prstGeom prst="rect">
            <a:avLst/>
          </a:prstGeom>
        </p:spPr>
      </p:pic>
      <p:pic>
        <p:nvPicPr>
          <p:cNvPr id="5" name="Picture 3" descr="D:\Работа\2019\Вторник\Презент\з.png">
            <a:extLst>
              <a:ext uri="{FF2B5EF4-FFF2-40B4-BE49-F238E27FC236}">
                <a16:creationId xmlns:a16="http://schemas.microsoft.com/office/drawing/2014/main" xmlns="" id="{C4FF745F-4D0F-4F4D-8977-152586F6E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49"/>
          <a:stretch/>
        </p:blipFill>
        <p:spPr bwMode="auto">
          <a:xfrm>
            <a:off x="8591406" y="499784"/>
            <a:ext cx="3666950" cy="9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Работа\2019\Вторник\Презент\з.png">
            <a:extLst>
              <a:ext uri="{FF2B5EF4-FFF2-40B4-BE49-F238E27FC236}">
                <a16:creationId xmlns:a16="http://schemas.microsoft.com/office/drawing/2014/main" xmlns="" id="{E5CBCB67-980D-488D-8D0B-0FC31006C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914" y="508662"/>
            <a:ext cx="4027370" cy="9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7150BB-3691-4FF3-8ECA-A331C0AACE71}"/>
              </a:ext>
            </a:extLst>
          </p:cNvPr>
          <p:cNvSpPr txBox="1"/>
          <p:nvPr/>
        </p:nvSpPr>
        <p:spPr>
          <a:xfrm>
            <a:off x="5486400" y="2610035"/>
            <a:ext cx="558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Проекты 2022</a:t>
            </a:r>
            <a:endParaRPr lang="ru-RU" sz="2800" dirty="0"/>
          </a:p>
        </p:txBody>
      </p:sp>
      <p:pic>
        <p:nvPicPr>
          <p:cNvPr id="8" name="Picture 2" descr="D:\Работа\2019\Вторник\Презент\ва.png">
            <a:extLst>
              <a:ext uri="{FF2B5EF4-FFF2-40B4-BE49-F238E27FC236}">
                <a16:creationId xmlns:a16="http://schemas.microsoft.com/office/drawing/2014/main" xmlns="" id="{4956D6BC-1F28-4787-B90B-BD89D7C1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222795" flipH="1">
            <a:off x="10453592" y="5542369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9011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04358"/>
            <a:ext cx="9144000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47888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06F0-4CFF-4F50-B7C4-5EBDBAE50119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69415" flipH="1">
            <a:off x="7219636" y="4809658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87197" y="198282"/>
            <a:ext cx="9617606" cy="1417454"/>
          </a:xfrm>
        </p:spPr>
        <p:txBody>
          <a:bodyPr>
            <a:normAutofit/>
          </a:bodyPr>
          <a:lstStyle/>
          <a:p>
            <a:r>
              <a:rPr lang="ru-RU" sz="3600" b="1" dirty="0"/>
              <a:t>Проект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i="0" dirty="0" smtClean="0">
                <a:solidFill>
                  <a:srgbClr val="000000"/>
                </a:solidFill>
                <a:effectLst/>
                <a:latin typeface="-apple-system"/>
              </a:rPr>
              <a:t>«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-apple-system"/>
              </a:rPr>
              <a:t>Помощь в глубинке – помощь, которую ждут»</a:t>
            </a:r>
            <a:endParaRPr lang="ru-RU" sz="2000" b="1" dirty="0"/>
          </a:p>
        </p:txBody>
      </p:sp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47888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4286250" y="1885113"/>
            <a:ext cx="73050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Цель проекта – передача вещей малообеспеченным, инвалидам, многодетным, пенсионерам, безработным, проживающим в отдаленных сельских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районах.</a:t>
            </a:r>
          </a:p>
          <a:p>
            <a:pPr>
              <a:spcAft>
                <a:spcPts val="1200"/>
              </a:spcAft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Спрос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на гуманитарную вещевую помощь растет из года в год – в сельские территории она редко попадает по причинам дороговизны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логистики.</a:t>
            </a:r>
          </a:p>
          <a:p>
            <a:pPr>
              <a:spcAft>
                <a:spcPts val="1200"/>
              </a:spcAft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Благодаря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проекту более 3000 человек получили одежду и обувь, игрушки, книги и другие нужные вещи, на которые у них не хватает денег. </a:t>
            </a:r>
            <a:endParaRPr lang="ru-RU" b="0" i="0" dirty="0" smtClean="0">
              <a:solidFill>
                <a:srgbClr val="000000"/>
              </a:solidFill>
              <a:effectLst/>
              <a:latin typeface="-apple-system"/>
            </a:endParaRPr>
          </a:p>
          <a:p>
            <a:pPr>
              <a:spcAft>
                <a:spcPts val="1200"/>
              </a:spcAft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Реализации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этой цели помогла уже развитая система сбора одежды.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874562-E739-4DEE-B527-F29EE7732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0" y="1882082"/>
            <a:ext cx="3686969" cy="49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310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04358"/>
            <a:ext cx="9144000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DBD45B0E-D187-4A6B-BA53-71DB596B4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770" y="3888060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48525" y="395552"/>
            <a:ext cx="7251075" cy="1283346"/>
          </a:xfrm>
        </p:spPr>
        <p:txBody>
          <a:bodyPr>
            <a:normAutofit/>
          </a:bodyPr>
          <a:lstStyle/>
          <a:p>
            <a:r>
              <a:rPr lang="ru-RU" sz="3600" b="1" i="0" dirty="0" smtClean="0">
                <a:solidFill>
                  <a:srgbClr val="000000"/>
                </a:solidFill>
                <a:effectLst/>
                <a:latin typeface="-apple-system"/>
              </a:rPr>
              <a:t>Проект</a:t>
            </a:r>
            <a:br>
              <a:rPr lang="ru-RU" sz="3600" b="1" i="0" dirty="0" smtClean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000" b="1" i="0" dirty="0" smtClean="0">
                <a:solidFill>
                  <a:srgbClr val="000000"/>
                </a:solidFill>
                <a:effectLst/>
                <a:latin typeface="-apple-system"/>
              </a:rPr>
              <a:t>«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-apple-system"/>
              </a:rPr>
              <a:t>Устойчивая мода иркутских кварталов»</a:t>
            </a:r>
            <a:endParaRPr lang="ru-RU" sz="4800" b="1" dirty="0"/>
          </a:p>
        </p:txBody>
      </p:sp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574119" y="1630280"/>
            <a:ext cx="1098717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Цель проекта: Формирование и популяризация региональной и местной культурной среды через создание модного образа жителя города Иркутска на основе интерпретации исторического облика города и горожан и внедрение практик осознанного потребления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Благодаря проекту и помощи иркутян была найдена и пожертвована винтажная одежда для 25 модных образов от 1930-х до 1990-х годов с отсылкой на конкретный период. Каждый образ нашел свое историческое место на улицах Иркутска</a:t>
            </a:r>
            <a:endParaRPr lang="ru-RU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24920849-AD20-4753-A4B9-0E896AAA3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66"/>
          <a:stretch/>
        </p:blipFill>
        <p:spPr bwMode="auto">
          <a:xfrm>
            <a:off x="6097955" y="3888060"/>
            <a:ext cx="256909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2278355B-8A0D-4D34-8861-E829E64E3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32"/>
          <a:stretch/>
        </p:blipFill>
        <p:spPr bwMode="auto">
          <a:xfrm>
            <a:off x="9109380" y="3888060"/>
            <a:ext cx="282778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FC879E46-0CFC-4EDE-863D-03820A817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71" t="14645" r="10263"/>
          <a:stretch/>
        </p:blipFill>
        <p:spPr bwMode="auto">
          <a:xfrm>
            <a:off x="2707097" y="3888060"/>
            <a:ext cx="294853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151227" flipH="1">
            <a:off x="10766138" y="2615018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375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Работа\2019\Вторник\Презент\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04358"/>
            <a:ext cx="9144000" cy="49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963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48525" y="305612"/>
            <a:ext cx="7251075" cy="1283346"/>
          </a:xfrm>
        </p:spPr>
        <p:txBody>
          <a:bodyPr>
            <a:normAutofit/>
          </a:bodyPr>
          <a:lstStyle/>
          <a:p>
            <a:r>
              <a:rPr lang="ru-RU" sz="3600" b="1" i="0" dirty="0" smtClean="0">
                <a:solidFill>
                  <a:srgbClr val="000000"/>
                </a:solidFill>
                <a:effectLst/>
                <a:latin typeface="-apple-system"/>
              </a:rPr>
              <a:t>Проект</a:t>
            </a:r>
            <a:br>
              <a:rPr lang="ru-RU" sz="3600" b="1" i="0" dirty="0" smtClean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000" b="1" i="0" dirty="0" smtClean="0">
                <a:solidFill>
                  <a:srgbClr val="000000"/>
                </a:solidFill>
                <a:effectLst/>
                <a:latin typeface="-apple-system"/>
              </a:rPr>
              <a:t>«Ретро-комната»</a:t>
            </a:r>
            <a:endParaRPr lang="ru-RU" sz="4800" b="1" dirty="0"/>
          </a:p>
        </p:txBody>
      </p:sp>
      <p:pic>
        <p:nvPicPr>
          <p:cNvPr id="10" name="Picture 3" descr="D:\Работа\2019\Вторник\Презент\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21772"/>
            <a:ext cx="3477440" cy="8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ABAFC4-D8BA-4814-88C6-AB9D3A364270}"/>
              </a:ext>
            </a:extLst>
          </p:cNvPr>
          <p:cNvSpPr txBox="1"/>
          <p:nvPr/>
        </p:nvSpPr>
        <p:spPr>
          <a:xfrm>
            <a:off x="574119" y="1630280"/>
            <a:ext cx="1098717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Цель проекта: Формирование и популяризация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нового потребительского поведения на примере сохранения исторического наследия периода СССР.</a:t>
            </a:r>
          </a:p>
          <a:p>
            <a:pPr>
              <a:spcAft>
                <a:spcPts val="1200"/>
              </a:spcAft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Благодаря помощи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иркутян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открыта Ретро-комната, в которой воссоздан интерьер советской квартиры 70-х годов ХХ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века. Мы демонстрируем отличное качество и сохранность предметов как один из примеров «медленной моды» в противовес «быстрой».</a:t>
            </a:r>
          </a:p>
          <a:p>
            <a:pPr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В ближайших планах показать, как старые вещи могут занять почетное место в квартире горожанина и продемонстрировать их работоспособность</a:t>
            </a:r>
            <a:endParaRPr lang="ru-RU" dirty="0"/>
          </a:p>
        </p:txBody>
      </p:sp>
      <p:pic>
        <p:nvPicPr>
          <p:cNvPr id="8" name="Picture 2" descr="D:\Работа\2019\Вторник\Презент\в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151227" flipH="1">
            <a:off x="10766138" y="2615018"/>
            <a:ext cx="1723726" cy="16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DSCF80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50" y="4021435"/>
            <a:ext cx="4049187" cy="2700000"/>
          </a:xfrm>
          <a:prstGeom prst="rect">
            <a:avLst/>
          </a:prstGeom>
        </p:spPr>
      </p:pic>
      <p:pic>
        <p:nvPicPr>
          <p:cNvPr id="18" name="Рисунок 17" descr="DSCF852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3475" y="4021435"/>
            <a:ext cx="1800358" cy="2700000"/>
          </a:xfrm>
          <a:prstGeom prst="rect">
            <a:avLst/>
          </a:prstGeom>
        </p:spPr>
      </p:pic>
      <p:pic>
        <p:nvPicPr>
          <p:cNvPr id="19" name="Рисунок 18" descr="DSCF826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171" y="4021435"/>
            <a:ext cx="1800360" cy="2700000"/>
          </a:xfrm>
          <a:prstGeom prst="rect">
            <a:avLst/>
          </a:prstGeom>
        </p:spPr>
      </p:pic>
      <p:pic>
        <p:nvPicPr>
          <p:cNvPr id="20" name="Рисунок 19" descr="DSCF807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870" y="4021435"/>
            <a:ext cx="404919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3757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</TotalTime>
  <Words>984</Words>
  <Application>Microsoft Office PowerPoint</Application>
  <PresentationFormat>Произвольный</PresentationFormat>
  <Paragraphs>99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Что такое «Вторник»?</vt:lpstr>
      <vt:lpstr>С чего всё началось</vt:lpstr>
      <vt:lpstr>Результаты 2022</vt:lpstr>
      <vt:lpstr>Слайд 6</vt:lpstr>
      <vt:lpstr>Проект  «Помощь в глубинке – помощь, которую ждут»</vt:lpstr>
      <vt:lpstr>Проект  «Устойчивая мода иркутских кварталов»</vt:lpstr>
      <vt:lpstr>Проект  «Ретро-комната»</vt:lpstr>
      <vt:lpstr>Проект  «Минус СО2»</vt:lpstr>
      <vt:lpstr>Слайд 11</vt:lpstr>
      <vt:lpstr>Слайд 12</vt:lpstr>
      <vt:lpstr>Слайд 13</vt:lpstr>
      <vt:lpstr>Слайд 14</vt:lpstr>
      <vt:lpstr>ПРЕМИЯ Женщины меняют Иркутск</vt:lpstr>
      <vt:lpstr>Слайд 16</vt:lpstr>
      <vt:lpstr>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Помогаем, сохраняя</dc:title>
  <dc:creator>1</dc:creator>
  <cp:lastModifiedBy>Svetlana</cp:lastModifiedBy>
  <cp:revision>80</cp:revision>
  <dcterms:modified xsi:type="dcterms:W3CDTF">2023-09-13T03:26:12Z</dcterms:modified>
</cp:coreProperties>
</file>